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73" r:id="rId6"/>
    <p:sldId id="303" r:id="rId7"/>
    <p:sldId id="356" r:id="rId8"/>
    <p:sldId id="357" r:id="rId9"/>
    <p:sldId id="374" r:id="rId10"/>
    <p:sldId id="358" r:id="rId11"/>
    <p:sldId id="359" r:id="rId12"/>
    <p:sldId id="305" r:id="rId13"/>
    <p:sldId id="360" r:id="rId14"/>
    <p:sldId id="361" r:id="rId15"/>
    <p:sldId id="362" r:id="rId16"/>
    <p:sldId id="363" r:id="rId17"/>
    <p:sldId id="364" r:id="rId18"/>
    <p:sldId id="365" r:id="rId19"/>
    <p:sldId id="309" r:id="rId20"/>
    <p:sldId id="366" r:id="rId21"/>
    <p:sldId id="367" r:id="rId22"/>
    <p:sldId id="368" r:id="rId23"/>
    <p:sldId id="370" r:id="rId24"/>
    <p:sldId id="372" r:id="rId25"/>
    <p:sldId id="3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BD5E45-3F1D-468B-B8E4-24544F114117}">
          <p14:sldIdLst>
            <p14:sldId id="298"/>
            <p14:sldId id="373"/>
            <p14:sldId id="303"/>
            <p14:sldId id="356"/>
            <p14:sldId id="357"/>
            <p14:sldId id="374"/>
            <p14:sldId id="358"/>
            <p14:sldId id="359"/>
            <p14:sldId id="305"/>
            <p14:sldId id="360"/>
            <p14:sldId id="361"/>
            <p14:sldId id="362"/>
            <p14:sldId id="363"/>
            <p14:sldId id="364"/>
            <p14:sldId id="365"/>
            <p14:sldId id="309"/>
            <p14:sldId id="366"/>
            <p14:sldId id="367"/>
            <p14:sldId id="368"/>
            <p14:sldId id="370"/>
            <p14:sldId id="372"/>
            <p14:sldId id="3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6/9/2022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6/9/2022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6/9/2022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6/9/2022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6/9/2022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6/9/2022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6/9/2022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6/9/2022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footer rectangle">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Pasta grafiği ve kalem yüzde işareti">
            <a:extLst>
              <a:ext uri="{FF2B5EF4-FFF2-40B4-BE49-F238E27FC236}">
                <a16:creationId xmlns:a16="http://schemas.microsoft.com/office/drawing/2014/main" id="{65810330-F0B5-43C9-BC34-094FFB5C0529}"/>
              </a:ext>
            </a:extLst>
          </p:cNvPr>
          <p:cNvPicPr>
            <a:picLocks noChangeAspect="1"/>
          </p:cNvPicPr>
          <p:nvPr/>
        </p:nvPicPr>
        <p:blipFill>
          <a:blip r:embed="rId3"/>
          <a:srcRect/>
          <a:stretch/>
        </p:blipFill>
        <p:spPr>
          <a:xfrm>
            <a:off x="-3273" y="0"/>
            <a:ext cx="8044030" cy="6399825"/>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804935"/>
          </a:xfrm>
        </p:spPr>
        <p:txBody>
          <a:bodyPr anchor="b">
            <a:normAutofit/>
          </a:bodyPr>
          <a:lstStyle/>
          <a:p>
            <a:r>
              <a:rPr lang="en-US" sz="3700" dirty="0">
                <a:solidFill>
                  <a:schemeClr val="tx1"/>
                </a:solidFill>
              </a:rPr>
              <a:t>Applied Machine Learning</a:t>
            </a:r>
            <a:br>
              <a:rPr lang="tr-TR" sz="3700" dirty="0">
                <a:solidFill>
                  <a:schemeClr val="tx1"/>
                </a:solidFill>
              </a:rPr>
            </a:br>
            <a:r>
              <a:rPr lang="tr-TR" sz="3700" dirty="0">
                <a:solidFill>
                  <a:schemeClr val="tx1"/>
                </a:solidFill>
              </a:rPr>
              <a:t>Project Presentation</a:t>
            </a:r>
            <a:endParaRPr lang="en-US" sz="37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5"/>
            <a:ext cx="3205640" cy="907003"/>
          </a:xfrm>
        </p:spPr>
        <p:txBody>
          <a:bodyPr anchor="t">
            <a:normAutofit fontScale="70000" lnSpcReduction="20000"/>
          </a:bodyPr>
          <a:lstStyle/>
          <a:p>
            <a:pPr>
              <a:lnSpc>
                <a:spcPct val="120000"/>
              </a:lnSpc>
              <a:spcBef>
                <a:spcPts val="0"/>
              </a:spcBef>
              <a:spcAft>
                <a:spcPts val="0"/>
              </a:spcAft>
            </a:pPr>
            <a:r>
              <a:rPr lang="en-US" sz="2000" dirty="0"/>
              <a:t>Hakkıcan BÜLÜÇ-180709061</a:t>
            </a:r>
            <a:endParaRPr lang="tr-TR" sz="2000" dirty="0"/>
          </a:p>
          <a:p>
            <a:pPr>
              <a:lnSpc>
                <a:spcPct val="120000"/>
              </a:lnSpc>
              <a:spcBef>
                <a:spcPts val="0"/>
              </a:spcBef>
              <a:spcAft>
                <a:spcPts val="0"/>
              </a:spcAft>
            </a:pPr>
            <a:r>
              <a:rPr lang="en-US" sz="2000" dirty="0"/>
              <a:t>Adem Varol</a:t>
            </a:r>
            <a:r>
              <a:rPr lang="tr-TR" sz="2000" dirty="0"/>
              <a:t>-</a:t>
            </a:r>
            <a:r>
              <a:rPr lang="en-US" sz="2000" dirty="0"/>
              <a:t>200709078</a:t>
            </a:r>
            <a:endParaRPr lang="tr-TR" sz="2000" dirty="0"/>
          </a:p>
          <a:p>
            <a:pPr>
              <a:lnSpc>
                <a:spcPct val="120000"/>
              </a:lnSpc>
              <a:spcBef>
                <a:spcPts val="0"/>
              </a:spcBef>
              <a:spcAft>
                <a:spcPts val="0"/>
              </a:spcAft>
            </a:pPr>
            <a:r>
              <a:rPr lang="en-US" sz="2000" dirty="0"/>
              <a:t>Hüseyin ÇOBAN-180709018</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8F32ADC1-666A-3FA7-65B5-65DF3698106B}"/>
              </a:ext>
            </a:extLst>
          </p:cNvPr>
          <p:cNvPicPr>
            <a:picLocks noChangeAspect="1"/>
          </p:cNvPicPr>
          <p:nvPr/>
        </p:nvPicPr>
        <p:blipFill>
          <a:blip r:embed="rId3"/>
          <a:stretch>
            <a:fillRect/>
          </a:stretch>
        </p:blipFill>
        <p:spPr>
          <a:xfrm>
            <a:off x="1063551" y="1572305"/>
            <a:ext cx="9875655" cy="4745028"/>
          </a:xfrm>
          <a:prstGeom prst="rect">
            <a:avLst/>
          </a:prstGeom>
        </p:spPr>
      </p:pic>
    </p:spTree>
    <p:extLst>
      <p:ext uri="{BB962C8B-B14F-4D97-AF65-F5344CB8AC3E}">
        <p14:creationId xmlns:p14="http://schemas.microsoft.com/office/powerpoint/2010/main" val="21643713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1.1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Resim 9">
            <a:extLst>
              <a:ext uri="{FF2B5EF4-FFF2-40B4-BE49-F238E27FC236}">
                <a16:creationId xmlns:a16="http://schemas.microsoft.com/office/drawing/2014/main" id="{FD607B53-F422-5B24-F4D7-0E58875D0FED}"/>
              </a:ext>
            </a:extLst>
          </p:cNvPr>
          <p:cNvPicPr>
            <a:picLocks noChangeAspect="1"/>
          </p:cNvPicPr>
          <p:nvPr/>
        </p:nvPicPr>
        <p:blipFill>
          <a:blip r:embed="rId3"/>
          <a:stretch>
            <a:fillRect/>
          </a:stretch>
        </p:blipFill>
        <p:spPr>
          <a:xfrm>
            <a:off x="2390282" y="1647797"/>
            <a:ext cx="7061217" cy="4607082"/>
          </a:xfrm>
          <a:prstGeom prst="rect">
            <a:avLst/>
          </a:prstGeom>
        </p:spPr>
      </p:pic>
    </p:spTree>
    <p:extLst>
      <p:ext uri="{BB962C8B-B14F-4D97-AF65-F5344CB8AC3E}">
        <p14:creationId xmlns:p14="http://schemas.microsoft.com/office/powerpoint/2010/main" val="19637505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2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28A87BF8-7A02-FF66-CB43-4AB3AA37C83A}"/>
              </a:ext>
            </a:extLst>
          </p:cNvPr>
          <p:cNvPicPr>
            <a:picLocks noChangeAspect="1"/>
          </p:cNvPicPr>
          <p:nvPr/>
        </p:nvPicPr>
        <p:blipFill>
          <a:blip r:embed="rId3"/>
          <a:stretch>
            <a:fillRect/>
          </a:stretch>
        </p:blipFill>
        <p:spPr>
          <a:xfrm>
            <a:off x="795512" y="1591761"/>
            <a:ext cx="10750715" cy="4526617"/>
          </a:xfrm>
          <a:prstGeom prst="rect">
            <a:avLst/>
          </a:prstGeom>
        </p:spPr>
      </p:pic>
    </p:spTree>
    <p:extLst>
      <p:ext uri="{BB962C8B-B14F-4D97-AF65-F5344CB8AC3E}">
        <p14:creationId xmlns:p14="http://schemas.microsoft.com/office/powerpoint/2010/main" val="96720708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2)">
                                      <p:cBhvr>
                                        <p:cTn id="7" dur="2000"/>
                                        <p:tgtEl>
                                          <p:spTgt spid="7"/>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2)">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5"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2.1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DC61930A-E9B5-2341-5A1F-FAF7A62E9308}"/>
              </a:ext>
            </a:extLst>
          </p:cNvPr>
          <p:cNvPicPr>
            <a:picLocks noChangeAspect="1"/>
          </p:cNvPicPr>
          <p:nvPr/>
        </p:nvPicPr>
        <p:blipFill>
          <a:blip r:embed="rId3"/>
          <a:stretch>
            <a:fillRect/>
          </a:stretch>
        </p:blipFill>
        <p:spPr>
          <a:xfrm>
            <a:off x="2180090" y="1587737"/>
            <a:ext cx="7058723" cy="4657417"/>
          </a:xfrm>
          <a:prstGeom prst="rect">
            <a:avLst/>
          </a:prstGeom>
        </p:spPr>
      </p:pic>
    </p:spTree>
    <p:extLst>
      <p:ext uri="{BB962C8B-B14F-4D97-AF65-F5344CB8AC3E}">
        <p14:creationId xmlns:p14="http://schemas.microsoft.com/office/powerpoint/2010/main" val="1157551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52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anim calcmode="lin" valueType="num">
                                      <p:cBhvr>
                                        <p:cTn id="24" dur="500" fill="hold"/>
                                        <p:tgtEl>
                                          <p:spTgt spid="5"/>
                                        </p:tgtEl>
                                        <p:attrNameLst>
                                          <p:attrName>ppt_x</p:attrName>
                                        </p:attrNameLst>
                                      </p:cBhvr>
                                      <p:tavLst>
                                        <p:tav tm="0">
                                          <p:val>
                                            <p:fltVal val="0.5"/>
                                          </p:val>
                                        </p:tav>
                                        <p:tav tm="100000">
                                          <p:val>
                                            <p:strVal val="#ppt_x"/>
                                          </p:val>
                                        </p:tav>
                                      </p:tavLst>
                                    </p:anim>
                                    <p:anim calcmode="lin" valueType="num">
                                      <p:cBhvr>
                                        <p:cTn id="25"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3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096EEB4C-DA9F-6A3E-63A5-605BF4E4D96A}"/>
              </a:ext>
            </a:extLst>
          </p:cNvPr>
          <p:cNvPicPr>
            <a:picLocks noChangeAspect="1"/>
          </p:cNvPicPr>
          <p:nvPr/>
        </p:nvPicPr>
        <p:blipFill>
          <a:blip r:embed="rId3"/>
          <a:stretch>
            <a:fillRect/>
          </a:stretch>
        </p:blipFill>
        <p:spPr>
          <a:xfrm>
            <a:off x="1169759" y="1591761"/>
            <a:ext cx="10269969" cy="852142"/>
          </a:xfrm>
          <a:prstGeom prst="rect">
            <a:avLst/>
          </a:prstGeom>
        </p:spPr>
      </p:pic>
      <p:pic>
        <p:nvPicPr>
          <p:cNvPr id="10" name="Resim 9">
            <a:extLst>
              <a:ext uri="{FF2B5EF4-FFF2-40B4-BE49-F238E27FC236}">
                <a16:creationId xmlns:a16="http://schemas.microsoft.com/office/drawing/2014/main" id="{9B5C8706-C1D7-6511-F7FA-F62C0DCCA1ED}"/>
              </a:ext>
            </a:extLst>
          </p:cNvPr>
          <p:cNvPicPr>
            <a:picLocks noChangeAspect="1"/>
          </p:cNvPicPr>
          <p:nvPr/>
        </p:nvPicPr>
        <p:blipFill>
          <a:blip r:embed="rId4"/>
          <a:stretch>
            <a:fillRect/>
          </a:stretch>
        </p:blipFill>
        <p:spPr>
          <a:xfrm>
            <a:off x="3195170" y="2401413"/>
            <a:ext cx="5295678" cy="3857555"/>
          </a:xfrm>
          <a:prstGeom prst="rect">
            <a:avLst/>
          </a:prstGeom>
        </p:spPr>
      </p:pic>
    </p:spTree>
    <p:extLst>
      <p:ext uri="{BB962C8B-B14F-4D97-AF65-F5344CB8AC3E}">
        <p14:creationId xmlns:p14="http://schemas.microsoft.com/office/powerpoint/2010/main" val="126024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80">
                                          <p:stCondLst>
                                            <p:cond delay="0"/>
                                          </p:stCondLst>
                                        </p:cTn>
                                        <p:tgtEl>
                                          <p:spTgt spid="4"/>
                                        </p:tgtEl>
                                      </p:cBhvr>
                                    </p:animEffect>
                                    <p:anim calcmode="lin" valueType="num">
                                      <p:cBhvr>
                                        <p:cTn id="2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5" dur="26">
                                          <p:stCondLst>
                                            <p:cond delay="650"/>
                                          </p:stCondLst>
                                        </p:cTn>
                                        <p:tgtEl>
                                          <p:spTgt spid="4"/>
                                        </p:tgtEl>
                                      </p:cBhvr>
                                      <p:to x="100000" y="60000"/>
                                    </p:animScale>
                                    <p:animScale>
                                      <p:cBhvr>
                                        <p:cTn id="26" dur="166" decel="50000">
                                          <p:stCondLst>
                                            <p:cond delay="676"/>
                                          </p:stCondLst>
                                        </p:cTn>
                                        <p:tgtEl>
                                          <p:spTgt spid="4"/>
                                        </p:tgtEl>
                                      </p:cBhvr>
                                      <p:to x="100000" y="100000"/>
                                    </p:animScale>
                                    <p:animScale>
                                      <p:cBhvr>
                                        <p:cTn id="27" dur="26">
                                          <p:stCondLst>
                                            <p:cond delay="1312"/>
                                          </p:stCondLst>
                                        </p:cTn>
                                        <p:tgtEl>
                                          <p:spTgt spid="4"/>
                                        </p:tgtEl>
                                      </p:cBhvr>
                                      <p:to x="100000" y="80000"/>
                                    </p:animScale>
                                    <p:animScale>
                                      <p:cBhvr>
                                        <p:cTn id="28" dur="166" decel="50000">
                                          <p:stCondLst>
                                            <p:cond delay="1338"/>
                                          </p:stCondLst>
                                        </p:cTn>
                                        <p:tgtEl>
                                          <p:spTgt spid="4"/>
                                        </p:tgtEl>
                                      </p:cBhvr>
                                      <p:to x="100000" y="100000"/>
                                    </p:animScale>
                                    <p:animScale>
                                      <p:cBhvr>
                                        <p:cTn id="29" dur="26">
                                          <p:stCondLst>
                                            <p:cond delay="1642"/>
                                          </p:stCondLst>
                                        </p:cTn>
                                        <p:tgtEl>
                                          <p:spTgt spid="4"/>
                                        </p:tgtEl>
                                      </p:cBhvr>
                                      <p:to x="100000" y="90000"/>
                                    </p:animScale>
                                    <p:animScale>
                                      <p:cBhvr>
                                        <p:cTn id="30" dur="166" decel="50000">
                                          <p:stCondLst>
                                            <p:cond delay="1668"/>
                                          </p:stCondLst>
                                        </p:cTn>
                                        <p:tgtEl>
                                          <p:spTgt spid="4"/>
                                        </p:tgtEl>
                                      </p:cBhvr>
                                      <p:to x="100000" y="100000"/>
                                    </p:animScale>
                                    <p:animScale>
                                      <p:cBhvr>
                                        <p:cTn id="31" dur="26">
                                          <p:stCondLst>
                                            <p:cond delay="1808"/>
                                          </p:stCondLst>
                                        </p:cTn>
                                        <p:tgtEl>
                                          <p:spTgt spid="4"/>
                                        </p:tgtEl>
                                      </p:cBhvr>
                                      <p:to x="100000" y="95000"/>
                                    </p:animScale>
                                    <p:animScale>
                                      <p:cBhvr>
                                        <p:cTn id="32" dur="166" decel="50000">
                                          <p:stCondLst>
                                            <p:cond delay="1834"/>
                                          </p:stCondLst>
                                        </p:cTn>
                                        <p:tgtEl>
                                          <p:spTgt spid="4"/>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80">
                                          <p:stCondLst>
                                            <p:cond delay="0"/>
                                          </p:stCondLst>
                                        </p:cTn>
                                        <p:tgtEl>
                                          <p:spTgt spid="10"/>
                                        </p:tgtEl>
                                      </p:cBhvr>
                                    </p:animEffect>
                                    <p:anim calcmode="lin" valueType="num">
                                      <p:cBhvr>
                                        <p:cTn id="3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1" dur="26">
                                          <p:stCondLst>
                                            <p:cond delay="650"/>
                                          </p:stCondLst>
                                        </p:cTn>
                                        <p:tgtEl>
                                          <p:spTgt spid="10"/>
                                        </p:tgtEl>
                                      </p:cBhvr>
                                      <p:to x="100000" y="60000"/>
                                    </p:animScale>
                                    <p:animScale>
                                      <p:cBhvr>
                                        <p:cTn id="42" dur="166" decel="50000">
                                          <p:stCondLst>
                                            <p:cond delay="676"/>
                                          </p:stCondLst>
                                        </p:cTn>
                                        <p:tgtEl>
                                          <p:spTgt spid="10"/>
                                        </p:tgtEl>
                                      </p:cBhvr>
                                      <p:to x="100000" y="100000"/>
                                    </p:animScale>
                                    <p:animScale>
                                      <p:cBhvr>
                                        <p:cTn id="43" dur="26">
                                          <p:stCondLst>
                                            <p:cond delay="1312"/>
                                          </p:stCondLst>
                                        </p:cTn>
                                        <p:tgtEl>
                                          <p:spTgt spid="10"/>
                                        </p:tgtEl>
                                      </p:cBhvr>
                                      <p:to x="100000" y="80000"/>
                                    </p:animScale>
                                    <p:animScale>
                                      <p:cBhvr>
                                        <p:cTn id="44" dur="166" decel="50000">
                                          <p:stCondLst>
                                            <p:cond delay="1338"/>
                                          </p:stCondLst>
                                        </p:cTn>
                                        <p:tgtEl>
                                          <p:spTgt spid="10"/>
                                        </p:tgtEl>
                                      </p:cBhvr>
                                      <p:to x="100000" y="100000"/>
                                    </p:animScale>
                                    <p:animScale>
                                      <p:cBhvr>
                                        <p:cTn id="45" dur="26">
                                          <p:stCondLst>
                                            <p:cond delay="1642"/>
                                          </p:stCondLst>
                                        </p:cTn>
                                        <p:tgtEl>
                                          <p:spTgt spid="10"/>
                                        </p:tgtEl>
                                      </p:cBhvr>
                                      <p:to x="100000" y="90000"/>
                                    </p:animScale>
                                    <p:animScale>
                                      <p:cBhvr>
                                        <p:cTn id="46" dur="166" decel="50000">
                                          <p:stCondLst>
                                            <p:cond delay="1668"/>
                                          </p:stCondLst>
                                        </p:cTn>
                                        <p:tgtEl>
                                          <p:spTgt spid="10"/>
                                        </p:tgtEl>
                                      </p:cBhvr>
                                      <p:to x="100000" y="100000"/>
                                    </p:animScale>
                                    <p:animScale>
                                      <p:cBhvr>
                                        <p:cTn id="47" dur="26">
                                          <p:stCondLst>
                                            <p:cond delay="1808"/>
                                          </p:stCondLst>
                                        </p:cTn>
                                        <p:tgtEl>
                                          <p:spTgt spid="10"/>
                                        </p:tgtEl>
                                      </p:cBhvr>
                                      <p:to x="100000" y="95000"/>
                                    </p:animScale>
                                    <p:animScale>
                                      <p:cBhvr>
                                        <p:cTn id="48"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4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0656A2DC-37B5-759A-5405-421992EBFCAB}"/>
              </a:ext>
            </a:extLst>
          </p:cNvPr>
          <p:cNvPicPr>
            <a:picLocks noChangeAspect="1"/>
          </p:cNvPicPr>
          <p:nvPr/>
        </p:nvPicPr>
        <p:blipFill>
          <a:blip r:embed="rId3"/>
          <a:stretch>
            <a:fillRect/>
          </a:stretch>
        </p:blipFill>
        <p:spPr>
          <a:xfrm>
            <a:off x="1322966" y="1620435"/>
            <a:ext cx="9931736" cy="1258952"/>
          </a:xfrm>
          <a:prstGeom prst="rect">
            <a:avLst/>
          </a:prstGeom>
        </p:spPr>
      </p:pic>
      <p:pic>
        <p:nvPicPr>
          <p:cNvPr id="12" name="Resim 11">
            <a:extLst>
              <a:ext uri="{FF2B5EF4-FFF2-40B4-BE49-F238E27FC236}">
                <a16:creationId xmlns:a16="http://schemas.microsoft.com/office/drawing/2014/main" id="{F6FA9BE4-B769-A41F-537E-C4B2F2F2473A}"/>
              </a:ext>
            </a:extLst>
          </p:cNvPr>
          <p:cNvPicPr>
            <a:picLocks noChangeAspect="1"/>
          </p:cNvPicPr>
          <p:nvPr/>
        </p:nvPicPr>
        <p:blipFill>
          <a:blip r:embed="rId4"/>
          <a:stretch>
            <a:fillRect/>
          </a:stretch>
        </p:blipFill>
        <p:spPr>
          <a:xfrm>
            <a:off x="3103000" y="2830747"/>
            <a:ext cx="5389247" cy="3389024"/>
          </a:xfrm>
          <a:prstGeom prst="rect">
            <a:avLst/>
          </a:prstGeom>
        </p:spPr>
      </p:pic>
    </p:spTree>
    <p:extLst>
      <p:ext uri="{BB962C8B-B14F-4D97-AF65-F5344CB8AC3E}">
        <p14:creationId xmlns:p14="http://schemas.microsoft.com/office/powerpoint/2010/main" val="644679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ines intersecting at pushpin">
            <a:extLst>
              <a:ext uri="{FF2B5EF4-FFF2-40B4-BE49-F238E27FC236}">
                <a16:creationId xmlns:a16="http://schemas.microsoft.com/office/drawing/2014/main" id="{A131D009-3278-0CF3-835F-7008693CF159}"/>
              </a:ext>
            </a:extLst>
          </p:cNvPr>
          <p:cNvPicPr>
            <a:picLocks noChangeAspect="1"/>
          </p:cNvPicPr>
          <p:nvPr/>
        </p:nvPicPr>
        <p:blipFill rotWithShape="1">
          <a:blip r:embed="rId2"/>
          <a:srcRect t="9391" b="6340"/>
          <a:stretch/>
        </p:blipFill>
        <p:spPr>
          <a:xfrm>
            <a:off x="20" y="975"/>
            <a:ext cx="12191980" cy="6858000"/>
          </a:xfrm>
          <a:prstGeom prst="rect">
            <a:avLst/>
          </a:prstGeom>
        </p:spPr>
      </p:pic>
      <p:sp>
        <p:nvSpPr>
          <p:cNvPr id="14" name="Rectangle 13">
            <a:extLst>
              <a:ext uri="{FF2B5EF4-FFF2-40B4-BE49-F238E27FC236}">
                <a16:creationId xmlns:a16="http://schemas.microsoft.com/office/drawing/2014/main" id="{B94BE868-D43F-4940-8CE9-93D953A11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92622"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9E0BDF-6B51-4886-9E90-67B01CBD5BB2}"/>
              </a:ext>
            </a:extLst>
          </p:cNvPr>
          <p:cNvSpPr>
            <a:spLocks noGrp="1"/>
          </p:cNvSpPr>
          <p:nvPr>
            <p:ph type="title"/>
          </p:nvPr>
        </p:nvSpPr>
        <p:spPr>
          <a:xfrm>
            <a:off x="7500436" y="3074477"/>
            <a:ext cx="3686373" cy="1351625"/>
          </a:xfrm>
        </p:spPr>
        <p:txBody>
          <a:bodyPr vert="horz" lIns="91440" tIns="45720" rIns="91440" bIns="45720" rtlCol="0" anchor="b">
            <a:normAutofit/>
          </a:bodyPr>
          <a:lstStyle/>
          <a:p>
            <a:r>
              <a:rPr lang="tr-TR" sz="4400" dirty="0">
                <a:solidFill>
                  <a:schemeClr val="bg1"/>
                </a:solidFill>
              </a:rPr>
              <a:t>QUESTIONS</a:t>
            </a:r>
            <a:endParaRPr lang="en-US" sz="4400" dirty="0">
              <a:solidFill>
                <a:schemeClr val="bg1"/>
              </a:solidFill>
            </a:endParaRPr>
          </a:p>
        </p:txBody>
      </p:sp>
      <p:cxnSp>
        <p:nvCxnSpPr>
          <p:cNvPr id="16" name="Straight Connector 15">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Düz Bağlayıcı 4">
            <a:extLst>
              <a:ext uri="{FF2B5EF4-FFF2-40B4-BE49-F238E27FC236}">
                <a16:creationId xmlns:a16="http://schemas.microsoft.com/office/drawing/2014/main" id="{29AA8D8D-8D01-1416-E717-8737AEE11C02}"/>
              </a:ext>
            </a:extLst>
          </p:cNvPr>
          <p:cNvCxnSpPr>
            <a:cxnSpLocks/>
          </p:cNvCxnSpPr>
          <p:nvPr/>
        </p:nvCxnSpPr>
        <p:spPr>
          <a:xfrm>
            <a:off x="7130374" y="4523381"/>
            <a:ext cx="4207349" cy="0"/>
          </a:xfrm>
          <a:prstGeom prst="line">
            <a:avLst/>
          </a:prstGeom>
          <a:ln w="76200">
            <a:solidFill>
              <a:srgbClr val="F0F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42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1</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1)</a:t>
            </a:r>
            <a:r>
              <a:rPr lang="tr-TR" sz="2000" b="0" i="0" dirty="0">
                <a:solidFill>
                  <a:srgbClr val="333333"/>
                </a:solidFill>
                <a:effectLst/>
                <a:latin typeface="Helvetica Neue"/>
              </a:rPr>
              <a:t> </a:t>
            </a:r>
            <a:r>
              <a:rPr lang="en-US" sz="2000" b="0" i="0" dirty="0">
                <a:solidFill>
                  <a:srgbClr val="333333"/>
                </a:solidFill>
                <a:effectLst/>
                <a:latin typeface="Helvetica Neue"/>
              </a:rPr>
              <a:t>Are students living in the village more successful than those living in the city center?</a:t>
            </a:r>
          </a:p>
        </p:txBody>
      </p:sp>
      <p:pic>
        <p:nvPicPr>
          <p:cNvPr id="4" name="Resim 3">
            <a:extLst>
              <a:ext uri="{FF2B5EF4-FFF2-40B4-BE49-F238E27FC236}">
                <a16:creationId xmlns:a16="http://schemas.microsoft.com/office/drawing/2014/main" id="{27E7939B-F085-6DC3-8FDF-47D0D13C126A}"/>
              </a:ext>
            </a:extLst>
          </p:cNvPr>
          <p:cNvPicPr>
            <a:picLocks noChangeAspect="1"/>
          </p:cNvPicPr>
          <p:nvPr/>
        </p:nvPicPr>
        <p:blipFill>
          <a:blip r:embed="rId3"/>
          <a:stretch>
            <a:fillRect/>
          </a:stretch>
        </p:blipFill>
        <p:spPr>
          <a:xfrm>
            <a:off x="983729" y="2077635"/>
            <a:ext cx="10116705" cy="4186978"/>
          </a:xfrm>
          <a:prstGeom prst="rect">
            <a:avLst/>
          </a:prstGeom>
        </p:spPr>
      </p:pic>
    </p:spTree>
    <p:extLst>
      <p:ext uri="{BB962C8B-B14F-4D97-AF65-F5344CB8AC3E}">
        <p14:creationId xmlns:p14="http://schemas.microsoft.com/office/powerpoint/2010/main" val="1292607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2</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2)</a:t>
            </a:r>
            <a:r>
              <a:rPr lang="tr-TR" sz="2000" b="0" i="0" dirty="0">
                <a:solidFill>
                  <a:srgbClr val="333333"/>
                </a:solidFill>
                <a:effectLst/>
                <a:latin typeface="Helvetica Neue"/>
              </a:rPr>
              <a:t> </a:t>
            </a:r>
            <a:r>
              <a:rPr lang="en-US" sz="2000" b="0" i="0" dirty="0">
                <a:solidFill>
                  <a:srgbClr val="333333"/>
                </a:solidFill>
                <a:effectLst/>
                <a:latin typeface="Helvetica Neue"/>
              </a:rPr>
              <a:t>Are girls or boys most negatively affected by the separation of parents?</a:t>
            </a:r>
          </a:p>
        </p:txBody>
      </p:sp>
      <p:pic>
        <p:nvPicPr>
          <p:cNvPr id="5" name="Resim 4">
            <a:extLst>
              <a:ext uri="{FF2B5EF4-FFF2-40B4-BE49-F238E27FC236}">
                <a16:creationId xmlns:a16="http://schemas.microsoft.com/office/drawing/2014/main" id="{58D61E60-0CE1-7456-74B0-1145B8B5E960}"/>
              </a:ext>
            </a:extLst>
          </p:cNvPr>
          <p:cNvPicPr>
            <a:picLocks noChangeAspect="1"/>
          </p:cNvPicPr>
          <p:nvPr/>
        </p:nvPicPr>
        <p:blipFill>
          <a:blip r:embed="rId3"/>
          <a:stretch>
            <a:fillRect/>
          </a:stretch>
        </p:blipFill>
        <p:spPr>
          <a:xfrm>
            <a:off x="948628" y="2077634"/>
            <a:ext cx="10523014" cy="4177249"/>
          </a:xfrm>
          <a:prstGeom prst="rect">
            <a:avLst/>
          </a:prstGeom>
        </p:spPr>
      </p:pic>
    </p:spTree>
    <p:extLst>
      <p:ext uri="{BB962C8B-B14F-4D97-AF65-F5344CB8AC3E}">
        <p14:creationId xmlns:p14="http://schemas.microsoft.com/office/powerpoint/2010/main" val="2109050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amond(in)">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3"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3)">
                                      <p:cBhvr>
                                        <p:cTn id="2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3</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dirty="0">
                <a:solidFill>
                  <a:srgbClr val="333333"/>
                </a:solidFill>
                <a:latin typeface="Helvetica Neue"/>
              </a:rPr>
              <a:t>3</a:t>
            </a:r>
            <a:r>
              <a:rPr lang="tr-TR" sz="2000" b="1" i="0" dirty="0">
                <a:solidFill>
                  <a:srgbClr val="333333"/>
                </a:solidFill>
                <a:effectLst/>
                <a:latin typeface="Helvetica Neue"/>
              </a:rPr>
              <a:t>)</a:t>
            </a:r>
            <a:r>
              <a:rPr lang="tr-TR" sz="2000" b="0" i="0" dirty="0">
                <a:solidFill>
                  <a:srgbClr val="333333"/>
                </a:solidFill>
                <a:effectLst/>
                <a:latin typeface="Helvetica Neue"/>
              </a:rPr>
              <a:t> </a:t>
            </a:r>
            <a:r>
              <a:rPr lang="en-US" sz="2000" b="0" i="0" dirty="0">
                <a:solidFill>
                  <a:srgbClr val="333333"/>
                </a:solidFill>
                <a:effectLst/>
                <a:latin typeface="Helvetica Neue"/>
              </a:rPr>
              <a:t>Which attribute is more important to success?</a:t>
            </a:r>
          </a:p>
        </p:txBody>
      </p:sp>
      <p:pic>
        <p:nvPicPr>
          <p:cNvPr id="4" name="Resim 3">
            <a:extLst>
              <a:ext uri="{FF2B5EF4-FFF2-40B4-BE49-F238E27FC236}">
                <a16:creationId xmlns:a16="http://schemas.microsoft.com/office/drawing/2014/main" id="{B95A27BB-351B-B277-1C5C-E311DFF697EB}"/>
              </a:ext>
            </a:extLst>
          </p:cNvPr>
          <p:cNvPicPr>
            <a:picLocks noChangeAspect="1"/>
          </p:cNvPicPr>
          <p:nvPr/>
        </p:nvPicPr>
        <p:blipFill>
          <a:blip r:embed="rId3"/>
          <a:stretch>
            <a:fillRect/>
          </a:stretch>
        </p:blipFill>
        <p:spPr>
          <a:xfrm>
            <a:off x="911032" y="2015689"/>
            <a:ext cx="10640018" cy="2826613"/>
          </a:xfrm>
          <a:prstGeom prst="rect">
            <a:avLst/>
          </a:prstGeom>
        </p:spPr>
      </p:pic>
    </p:spTree>
    <p:extLst>
      <p:ext uri="{BB962C8B-B14F-4D97-AF65-F5344CB8AC3E}">
        <p14:creationId xmlns:p14="http://schemas.microsoft.com/office/powerpoint/2010/main" val="1770013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p:cTn id="15"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Students’ Data Set Description</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Content Placeholder 4">
            <a:extLst>
              <a:ext uri="{FF2B5EF4-FFF2-40B4-BE49-F238E27FC236}">
                <a16:creationId xmlns:a16="http://schemas.microsoft.com/office/drawing/2014/main" id="{C4D74D4D-87A8-DDB4-8628-B60D676FC012}"/>
              </a:ext>
            </a:extLst>
          </p:cNvPr>
          <p:cNvSpPr txBox="1">
            <a:spLocks/>
          </p:cNvSpPr>
          <p:nvPr/>
        </p:nvSpPr>
        <p:spPr>
          <a:xfrm>
            <a:off x="752272" y="1655769"/>
            <a:ext cx="10687456" cy="446261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just" defTabSz="914400" rtl="0" eaLnBrk="1" fontAlgn="auto" latinLnBrk="0" hangingPunct="1">
              <a:lnSpc>
                <a:spcPct val="110000"/>
              </a:lnSpc>
              <a:spcBef>
                <a:spcPts val="1200"/>
              </a:spcBef>
              <a:spcAft>
                <a:spcPts val="200"/>
              </a:spcAft>
              <a:buClr>
                <a:srgbClr val="F6A21D"/>
              </a:buClr>
              <a:buSzPct val="100000"/>
              <a:buFont typeface="Calibri" panose="020F0502020204030204" pitchFamily="34" charset="0"/>
              <a:buChar char=" "/>
              <a:tabLst/>
              <a:defRPr/>
            </a:pPr>
            <a:r>
              <a:rPr kumimoji="0" lang="en-US" sz="32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rPr>
              <a:t>In this research, we examined the students of Ortaca Anatolian High School (OAL) and Yunus Emre Anatolian High School (YEAL). The students were asked about their demographic characteristics, the education level of their parents, the number of siblings, the divorce and separation status of the parents, who the student lived with, the living conditions of his parents, and whether there was any illness in his family or himself. No such research has been done for OAL and YEAL schools before. Therefore, this research is a first.</a:t>
            </a:r>
          </a:p>
        </p:txBody>
      </p:sp>
    </p:spTree>
    <p:extLst>
      <p:ext uri="{BB962C8B-B14F-4D97-AF65-F5344CB8AC3E}">
        <p14:creationId xmlns:p14="http://schemas.microsoft.com/office/powerpoint/2010/main" val="122264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4</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4)</a:t>
            </a:r>
            <a:r>
              <a:rPr lang="tr-TR" sz="2000" b="0" i="0" dirty="0">
                <a:solidFill>
                  <a:srgbClr val="333333"/>
                </a:solidFill>
                <a:effectLst/>
                <a:latin typeface="Helvetica Neue"/>
              </a:rPr>
              <a:t> </a:t>
            </a:r>
            <a:r>
              <a:rPr lang="en-US" sz="2000" b="0" i="0" dirty="0">
                <a:solidFill>
                  <a:srgbClr val="333333"/>
                </a:solidFill>
                <a:effectLst/>
                <a:latin typeface="Helvetica Neue"/>
              </a:rPr>
              <a:t>Can a new student get a passing grade?</a:t>
            </a:r>
          </a:p>
        </p:txBody>
      </p:sp>
      <p:pic>
        <p:nvPicPr>
          <p:cNvPr id="17" name="Resim 16">
            <a:extLst>
              <a:ext uri="{FF2B5EF4-FFF2-40B4-BE49-F238E27FC236}">
                <a16:creationId xmlns:a16="http://schemas.microsoft.com/office/drawing/2014/main" id="{FAFC54CE-AF01-2A21-3A67-37D95447C130}"/>
              </a:ext>
            </a:extLst>
          </p:cNvPr>
          <p:cNvPicPr>
            <a:picLocks noChangeAspect="1"/>
          </p:cNvPicPr>
          <p:nvPr/>
        </p:nvPicPr>
        <p:blipFill>
          <a:blip r:embed="rId3"/>
          <a:stretch>
            <a:fillRect/>
          </a:stretch>
        </p:blipFill>
        <p:spPr>
          <a:xfrm>
            <a:off x="973548" y="2019267"/>
            <a:ext cx="8588741" cy="4205449"/>
          </a:xfrm>
          <a:prstGeom prst="rect">
            <a:avLst/>
          </a:prstGeom>
        </p:spPr>
      </p:pic>
    </p:spTree>
    <p:extLst>
      <p:ext uri="{BB962C8B-B14F-4D97-AF65-F5344CB8AC3E}">
        <p14:creationId xmlns:p14="http://schemas.microsoft.com/office/powerpoint/2010/main" val="2003402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 calcmode="lin" valueType="num">
                                      <p:cBhvr>
                                        <p:cTn id="19"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1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2000"/>
                                        <p:tgtEl>
                                          <p:spTgt spid="17"/>
                                        </p:tgtEl>
                                      </p:cBhvr>
                                    </p:animEffect>
                                    <p:anim calcmode="lin" valueType="num">
                                      <p:cBhvr>
                                        <p:cTn id="27" dur="2000" fill="hold"/>
                                        <p:tgtEl>
                                          <p:spTgt spid="17"/>
                                        </p:tgtEl>
                                        <p:attrNameLst>
                                          <p:attrName>ppt_w</p:attrName>
                                        </p:attrNameLst>
                                      </p:cBhvr>
                                      <p:tavLst>
                                        <p:tav tm="0" fmla="#ppt_w*sin(2.5*pi*$)">
                                          <p:val>
                                            <p:fltVal val="0"/>
                                          </p:val>
                                        </p:tav>
                                        <p:tav tm="100000">
                                          <p:val>
                                            <p:fltVal val="1"/>
                                          </p:val>
                                        </p:tav>
                                      </p:tavLst>
                                    </p:anim>
                                    <p:anim calcmode="lin" valueType="num">
                                      <p:cBhvr>
                                        <p:cTn id="28"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4.1</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4)</a:t>
            </a:r>
            <a:r>
              <a:rPr lang="tr-TR" sz="2000" b="0" i="0" dirty="0">
                <a:solidFill>
                  <a:srgbClr val="333333"/>
                </a:solidFill>
                <a:effectLst/>
                <a:latin typeface="Helvetica Neue"/>
              </a:rPr>
              <a:t> </a:t>
            </a:r>
            <a:r>
              <a:rPr lang="en-US" sz="2000" b="0" i="0" dirty="0">
                <a:solidFill>
                  <a:srgbClr val="333333"/>
                </a:solidFill>
                <a:effectLst/>
                <a:latin typeface="Helvetica Neue"/>
              </a:rPr>
              <a:t>Can a new student get a passing grade?</a:t>
            </a:r>
          </a:p>
        </p:txBody>
      </p:sp>
      <p:pic>
        <p:nvPicPr>
          <p:cNvPr id="4" name="Resim 3">
            <a:extLst>
              <a:ext uri="{FF2B5EF4-FFF2-40B4-BE49-F238E27FC236}">
                <a16:creationId xmlns:a16="http://schemas.microsoft.com/office/drawing/2014/main" id="{83C56F74-53CC-ABA8-E854-C13EFB3705F3}"/>
              </a:ext>
            </a:extLst>
          </p:cNvPr>
          <p:cNvPicPr>
            <a:picLocks noChangeAspect="1"/>
          </p:cNvPicPr>
          <p:nvPr/>
        </p:nvPicPr>
        <p:blipFill rotWithShape="1">
          <a:blip r:embed="rId3"/>
          <a:srcRect r="61877" b="51359"/>
          <a:stretch/>
        </p:blipFill>
        <p:spPr>
          <a:xfrm>
            <a:off x="1147181" y="1927521"/>
            <a:ext cx="5362949" cy="3977168"/>
          </a:xfrm>
          <a:prstGeom prst="rect">
            <a:avLst/>
          </a:prstGeom>
        </p:spPr>
      </p:pic>
      <p:pic>
        <p:nvPicPr>
          <p:cNvPr id="12" name="Resim 11">
            <a:extLst>
              <a:ext uri="{FF2B5EF4-FFF2-40B4-BE49-F238E27FC236}">
                <a16:creationId xmlns:a16="http://schemas.microsoft.com/office/drawing/2014/main" id="{11B48B70-4250-84D5-6A42-F5CE4DBF38E1}"/>
              </a:ext>
            </a:extLst>
          </p:cNvPr>
          <p:cNvPicPr>
            <a:picLocks noChangeAspect="1"/>
          </p:cNvPicPr>
          <p:nvPr/>
        </p:nvPicPr>
        <p:blipFill rotWithShape="1">
          <a:blip r:embed="rId3"/>
          <a:srcRect l="-1" t="51066" r="67027" b="5055"/>
          <a:stretch/>
        </p:blipFill>
        <p:spPr>
          <a:xfrm>
            <a:off x="6527311" y="2104091"/>
            <a:ext cx="4797016" cy="3710300"/>
          </a:xfrm>
          <a:prstGeom prst="rect">
            <a:avLst/>
          </a:prstGeom>
        </p:spPr>
      </p:pic>
    </p:spTree>
    <p:extLst>
      <p:ext uri="{BB962C8B-B14F-4D97-AF65-F5344CB8AC3E}">
        <p14:creationId xmlns:p14="http://schemas.microsoft.com/office/powerpoint/2010/main" val="2389124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par>
                                <p:cTn id="37" presetID="1" presetClass="entr" presetSubtype="0" fill="hold" grpId="0" nodeType="with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5</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dirty="0">
                <a:solidFill>
                  <a:srgbClr val="333333"/>
                </a:solidFill>
                <a:latin typeface="Helvetica Neue"/>
              </a:rPr>
              <a:t>5</a:t>
            </a:r>
            <a:r>
              <a:rPr lang="tr-TR" sz="2000" b="1" i="0" dirty="0">
                <a:solidFill>
                  <a:srgbClr val="333333"/>
                </a:solidFill>
                <a:effectLst/>
                <a:latin typeface="Helvetica Neue"/>
              </a:rPr>
              <a:t>)</a:t>
            </a:r>
            <a:r>
              <a:rPr lang="tr-TR" sz="2000" b="0" i="0" dirty="0">
                <a:solidFill>
                  <a:srgbClr val="333333"/>
                </a:solidFill>
                <a:effectLst/>
                <a:latin typeface="Helvetica Neue"/>
              </a:rPr>
              <a:t> </a:t>
            </a:r>
            <a:r>
              <a:rPr lang="en-US" sz="2000" b="0" i="0" dirty="0">
                <a:solidFill>
                  <a:srgbClr val="333333"/>
                </a:solidFill>
                <a:effectLst/>
                <a:latin typeface="Helvetica Neue"/>
              </a:rPr>
              <a:t>At which grade level is the educational status of the parents more effective?</a:t>
            </a:r>
          </a:p>
        </p:txBody>
      </p:sp>
      <p:pic>
        <p:nvPicPr>
          <p:cNvPr id="5" name="Resim 4">
            <a:extLst>
              <a:ext uri="{FF2B5EF4-FFF2-40B4-BE49-F238E27FC236}">
                <a16:creationId xmlns:a16="http://schemas.microsoft.com/office/drawing/2014/main" id="{D8C913B3-CBE5-54FE-396A-31681E137C7E}"/>
              </a:ext>
            </a:extLst>
          </p:cNvPr>
          <p:cNvPicPr>
            <a:picLocks noChangeAspect="1"/>
          </p:cNvPicPr>
          <p:nvPr/>
        </p:nvPicPr>
        <p:blipFill rotWithShape="1">
          <a:blip r:embed="rId3"/>
          <a:srcRect/>
          <a:stretch/>
        </p:blipFill>
        <p:spPr>
          <a:xfrm>
            <a:off x="978167" y="1967050"/>
            <a:ext cx="7763019" cy="4321102"/>
          </a:xfrm>
          <a:prstGeom prst="rect">
            <a:avLst/>
          </a:prstGeom>
        </p:spPr>
      </p:pic>
    </p:spTree>
    <p:extLst>
      <p:ext uri="{BB962C8B-B14F-4D97-AF65-F5344CB8AC3E}">
        <p14:creationId xmlns:p14="http://schemas.microsoft.com/office/powerpoint/2010/main" val="1480122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out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a:t>
            </a:r>
            <a:r>
              <a:rPr kumimoji="0" lang="tr-TR" sz="47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Attributes</a:t>
            </a: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9" name="Resim 18">
            <a:extLst>
              <a:ext uri="{FF2B5EF4-FFF2-40B4-BE49-F238E27FC236}">
                <a16:creationId xmlns:a16="http://schemas.microsoft.com/office/drawing/2014/main" id="{A355B8BC-21E9-172B-3527-FB2390082F95}"/>
              </a:ext>
            </a:extLst>
          </p:cNvPr>
          <p:cNvPicPr>
            <a:picLocks noChangeAspect="1"/>
          </p:cNvPicPr>
          <p:nvPr/>
        </p:nvPicPr>
        <p:blipFill>
          <a:blip r:embed="rId3"/>
          <a:stretch>
            <a:fillRect/>
          </a:stretch>
        </p:blipFill>
        <p:spPr>
          <a:xfrm>
            <a:off x="752271" y="1667433"/>
            <a:ext cx="10778247" cy="4610979"/>
          </a:xfrm>
          <a:prstGeom prst="rect">
            <a:avLst/>
          </a:prstGeom>
        </p:spPr>
      </p:pic>
    </p:spTree>
    <p:extLst>
      <p:ext uri="{BB962C8B-B14F-4D97-AF65-F5344CB8AC3E}">
        <p14:creationId xmlns:p14="http://schemas.microsoft.com/office/powerpoint/2010/main" val="8028598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577DA9C1-3721-E071-0B29-6A359888CD4A}"/>
              </a:ext>
            </a:extLst>
          </p:cNvPr>
          <p:cNvPicPr>
            <a:picLocks noChangeAspect="1"/>
          </p:cNvPicPr>
          <p:nvPr/>
        </p:nvPicPr>
        <p:blipFill>
          <a:blip r:embed="rId3"/>
          <a:stretch>
            <a:fillRect/>
          </a:stretch>
        </p:blipFill>
        <p:spPr>
          <a:xfrm>
            <a:off x="739304" y="1795537"/>
            <a:ext cx="10707679" cy="1395137"/>
          </a:xfrm>
          <a:prstGeom prst="rect">
            <a:avLst/>
          </a:prstGeom>
        </p:spPr>
      </p:pic>
      <p:pic>
        <p:nvPicPr>
          <p:cNvPr id="8" name="Resim 7">
            <a:extLst>
              <a:ext uri="{FF2B5EF4-FFF2-40B4-BE49-F238E27FC236}">
                <a16:creationId xmlns:a16="http://schemas.microsoft.com/office/drawing/2014/main" id="{B30F6AAA-A147-5AEB-9B42-F5EBCB453D98}"/>
              </a:ext>
            </a:extLst>
          </p:cNvPr>
          <p:cNvPicPr>
            <a:picLocks noChangeAspect="1"/>
          </p:cNvPicPr>
          <p:nvPr/>
        </p:nvPicPr>
        <p:blipFill>
          <a:blip r:embed="rId4"/>
          <a:stretch>
            <a:fillRect/>
          </a:stretch>
        </p:blipFill>
        <p:spPr>
          <a:xfrm>
            <a:off x="752271" y="3458512"/>
            <a:ext cx="10700849" cy="2524004"/>
          </a:xfrm>
          <a:prstGeom prst="rect">
            <a:avLst/>
          </a:prstGeom>
        </p:spPr>
      </p:pic>
    </p:spTree>
    <p:extLst>
      <p:ext uri="{BB962C8B-B14F-4D97-AF65-F5344CB8AC3E}">
        <p14:creationId xmlns:p14="http://schemas.microsoft.com/office/powerpoint/2010/main" val="23148222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(Statistics-2)</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7AA49BF1-BFE7-4DA7-FBBD-E924CE69D5A1}"/>
              </a:ext>
            </a:extLst>
          </p:cNvPr>
          <p:cNvPicPr>
            <a:picLocks noChangeAspect="1"/>
          </p:cNvPicPr>
          <p:nvPr/>
        </p:nvPicPr>
        <p:blipFill>
          <a:blip r:embed="rId3"/>
          <a:stretch>
            <a:fillRect/>
          </a:stretch>
        </p:blipFill>
        <p:spPr>
          <a:xfrm>
            <a:off x="869004" y="1591760"/>
            <a:ext cx="10570724" cy="4692305"/>
          </a:xfrm>
          <a:prstGeom prst="rect">
            <a:avLst/>
          </a:prstGeom>
        </p:spPr>
      </p:pic>
    </p:spTree>
    <p:extLst>
      <p:ext uri="{BB962C8B-B14F-4D97-AF65-F5344CB8AC3E}">
        <p14:creationId xmlns:p14="http://schemas.microsoft.com/office/powerpoint/2010/main" val="4282114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(Statistics-2.1)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0E2F9ADB-A4AD-BBA9-0319-D2848CC8418A}"/>
              </a:ext>
            </a:extLst>
          </p:cNvPr>
          <p:cNvPicPr>
            <a:picLocks noChangeAspect="1"/>
          </p:cNvPicPr>
          <p:nvPr/>
        </p:nvPicPr>
        <p:blipFill>
          <a:blip r:embed="rId3"/>
          <a:stretch>
            <a:fillRect/>
          </a:stretch>
        </p:blipFill>
        <p:spPr>
          <a:xfrm>
            <a:off x="1542472" y="1620435"/>
            <a:ext cx="8728363" cy="4586400"/>
          </a:xfrm>
          <a:prstGeom prst="rect">
            <a:avLst/>
          </a:prstGeom>
        </p:spPr>
      </p:pic>
    </p:spTree>
    <p:extLst>
      <p:ext uri="{BB962C8B-B14F-4D97-AF65-F5344CB8AC3E}">
        <p14:creationId xmlns:p14="http://schemas.microsoft.com/office/powerpoint/2010/main" val="196748120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(Statistics-3)</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129A7E28-5C4D-67B2-993E-5BB0E65D3A9F}"/>
              </a:ext>
            </a:extLst>
          </p:cNvPr>
          <p:cNvPicPr>
            <a:picLocks noChangeAspect="1"/>
          </p:cNvPicPr>
          <p:nvPr/>
        </p:nvPicPr>
        <p:blipFill>
          <a:blip r:embed="rId3"/>
          <a:stretch>
            <a:fillRect/>
          </a:stretch>
        </p:blipFill>
        <p:spPr>
          <a:xfrm>
            <a:off x="1277571" y="1655769"/>
            <a:ext cx="9624299" cy="4540748"/>
          </a:xfrm>
          <a:prstGeom prst="rect">
            <a:avLst/>
          </a:prstGeom>
        </p:spPr>
      </p:pic>
    </p:spTree>
    <p:extLst>
      <p:ext uri="{BB962C8B-B14F-4D97-AF65-F5344CB8AC3E}">
        <p14:creationId xmlns:p14="http://schemas.microsoft.com/office/powerpoint/2010/main" val="4560936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80">
                                          <p:stCondLst>
                                            <p:cond delay="0"/>
                                          </p:stCondLst>
                                        </p:cTn>
                                        <p:tgtEl>
                                          <p:spTgt spid="4"/>
                                        </p:tgtEl>
                                      </p:cBhvr>
                                    </p:animEffect>
                                    <p:anim calcmode="lin" valueType="num">
                                      <p:cBhvr>
                                        <p:cTn id="2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5" dur="26">
                                          <p:stCondLst>
                                            <p:cond delay="650"/>
                                          </p:stCondLst>
                                        </p:cTn>
                                        <p:tgtEl>
                                          <p:spTgt spid="4"/>
                                        </p:tgtEl>
                                      </p:cBhvr>
                                      <p:to x="100000" y="60000"/>
                                    </p:animScale>
                                    <p:animScale>
                                      <p:cBhvr>
                                        <p:cTn id="26" dur="166" decel="50000">
                                          <p:stCondLst>
                                            <p:cond delay="676"/>
                                          </p:stCondLst>
                                        </p:cTn>
                                        <p:tgtEl>
                                          <p:spTgt spid="4"/>
                                        </p:tgtEl>
                                      </p:cBhvr>
                                      <p:to x="100000" y="100000"/>
                                    </p:animScale>
                                    <p:animScale>
                                      <p:cBhvr>
                                        <p:cTn id="27" dur="26">
                                          <p:stCondLst>
                                            <p:cond delay="1312"/>
                                          </p:stCondLst>
                                        </p:cTn>
                                        <p:tgtEl>
                                          <p:spTgt spid="4"/>
                                        </p:tgtEl>
                                      </p:cBhvr>
                                      <p:to x="100000" y="80000"/>
                                    </p:animScale>
                                    <p:animScale>
                                      <p:cBhvr>
                                        <p:cTn id="28" dur="166" decel="50000">
                                          <p:stCondLst>
                                            <p:cond delay="1338"/>
                                          </p:stCondLst>
                                        </p:cTn>
                                        <p:tgtEl>
                                          <p:spTgt spid="4"/>
                                        </p:tgtEl>
                                      </p:cBhvr>
                                      <p:to x="100000" y="100000"/>
                                    </p:animScale>
                                    <p:animScale>
                                      <p:cBhvr>
                                        <p:cTn id="29" dur="26">
                                          <p:stCondLst>
                                            <p:cond delay="1642"/>
                                          </p:stCondLst>
                                        </p:cTn>
                                        <p:tgtEl>
                                          <p:spTgt spid="4"/>
                                        </p:tgtEl>
                                      </p:cBhvr>
                                      <p:to x="100000" y="90000"/>
                                    </p:animScale>
                                    <p:animScale>
                                      <p:cBhvr>
                                        <p:cTn id="30" dur="166" decel="50000">
                                          <p:stCondLst>
                                            <p:cond delay="1668"/>
                                          </p:stCondLst>
                                        </p:cTn>
                                        <p:tgtEl>
                                          <p:spTgt spid="4"/>
                                        </p:tgtEl>
                                      </p:cBhvr>
                                      <p:to x="100000" y="100000"/>
                                    </p:animScale>
                                    <p:animScale>
                                      <p:cBhvr>
                                        <p:cTn id="31" dur="26">
                                          <p:stCondLst>
                                            <p:cond delay="1808"/>
                                          </p:stCondLst>
                                        </p:cTn>
                                        <p:tgtEl>
                                          <p:spTgt spid="4"/>
                                        </p:tgtEl>
                                      </p:cBhvr>
                                      <p:to x="100000" y="95000"/>
                                    </p:animScale>
                                    <p:animScale>
                                      <p:cBhvr>
                                        <p:cTn id="32"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(Statistics-4)</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D63C35D4-F87A-49C2-9897-5697E3964F50}"/>
              </a:ext>
            </a:extLst>
          </p:cNvPr>
          <p:cNvPicPr>
            <a:picLocks noChangeAspect="1"/>
          </p:cNvPicPr>
          <p:nvPr/>
        </p:nvPicPr>
        <p:blipFill>
          <a:blip r:embed="rId3"/>
          <a:stretch>
            <a:fillRect/>
          </a:stretch>
        </p:blipFill>
        <p:spPr>
          <a:xfrm>
            <a:off x="1452659" y="1600978"/>
            <a:ext cx="9410839" cy="4644177"/>
          </a:xfrm>
          <a:prstGeom prst="rect">
            <a:avLst/>
          </a:prstGeom>
        </p:spPr>
      </p:pic>
    </p:spTree>
    <p:extLst>
      <p:ext uri="{BB962C8B-B14F-4D97-AF65-F5344CB8AC3E}">
        <p14:creationId xmlns:p14="http://schemas.microsoft.com/office/powerpoint/2010/main" val="7193606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3D abstract blue and gold cube illustration">
            <a:extLst>
              <a:ext uri="{FF2B5EF4-FFF2-40B4-BE49-F238E27FC236}">
                <a16:creationId xmlns:a16="http://schemas.microsoft.com/office/drawing/2014/main" id="{8A82FAE7-E192-5AEF-1DAE-FABC75E91542}"/>
              </a:ext>
            </a:extLst>
          </p:cNvPr>
          <p:cNvPicPr>
            <a:picLocks noChangeAspect="1"/>
          </p:cNvPicPr>
          <p:nvPr/>
        </p:nvPicPr>
        <p:blipFill rotWithShape="1">
          <a:blip r:embed="rId2"/>
          <a:srcRect b="6250"/>
          <a:stretch/>
        </p:blipFill>
        <p:spPr>
          <a:xfrm>
            <a:off x="-3174" y="10"/>
            <a:ext cx="12191999" cy="6857990"/>
          </a:xfrm>
          <a:prstGeom prst="rect">
            <a:avLst/>
          </a:prstGeom>
        </p:spPr>
      </p:pic>
      <p:sp>
        <p:nvSpPr>
          <p:cNvPr id="13" name="Rectangle 12">
            <a:extLst>
              <a:ext uri="{FF2B5EF4-FFF2-40B4-BE49-F238E27FC236}">
                <a16:creationId xmlns:a16="http://schemas.microsoft.com/office/drawing/2014/main" id="{77D4E339-1FDC-4F64-BACC-DA1625A5A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tx1">
                  <a:alpha val="35000"/>
                </a:schemeClr>
              </a:gs>
              <a:gs pos="33000">
                <a:schemeClr val="tx1">
                  <a:alpha val="20000"/>
                </a:schemeClr>
              </a:gs>
              <a:gs pos="0">
                <a:schemeClr val="tx1">
                  <a:alpha val="0"/>
                </a:schemeClr>
              </a:gs>
              <a:gs pos="100000">
                <a:schemeClr val="tx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B2AD44-6883-1A05-DE76-BAB4EB95E9A7}"/>
              </a:ext>
            </a:extLst>
          </p:cNvPr>
          <p:cNvSpPr>
            <a:spLocks noGrp="1"/>
          </p:cNvSpPr>
          <p:nvPr>
            <p:ph type="title"/>
          </p:nvPr>
        </p:nvSpPr>
        <p:spPr>
          <a:xfrm>
            <a:off x="5452445" y="2549706"/>
            <a:ext cx="6470692" cy="2091477"/>
          </a:xfrm>
        </p:spPr>
        <p:txBody>
          <a:bodyPr vert="horz" lIns="91440" tIns="45720" rIns="91440" bIns="45720" rtlCol="0" anchor="b">
            <a:normAutofit/>
          </a:bodyPr>
          <a:lstStyle/>
          <a:p>
            <a:r>
              <a:rPr lang="en-US" sz="5400" b="1" dirty="0">
                <a:solidFill>
                  <a:schemeClr val="bg1"/>
                </a:solidFill>
              </a:rPr>
              <a:t>D</a:t>
            </a:r>
            <a:r>
              <a:rPr lang="tr-TR" sz="5400" b="1" dirty="0">
                <a:solidFill>
                  <a:schemeClr val="bg1"/>
                </a:solidFill>
              </a:rPr>
              <a:t>ATA</a:t>
            </a:r>
            <a:r>
              <a:rPr lang="en-US" sz="5400" b="1" dirty="0">
                <a:solidFill>
                  <a:schemeClr val="bg1"/>
                </a:solidFill>
              </a:rPr>
              <a:t> V</a:t>
            </a:r>
            <a:r>
              <a:rPr lang="tr-TR" sz="5400" b="1" dirty="0">
                <a:solidFill>
                  <a:schemeClr val="bg1"/>
                </a:solidFill>
              </a:rPr>
              <a:t>ISUALIZATION</a:t>
            </a:r>
            <a:endParaRPr lang="en-US" sz="5400" dirty="0">
              <a:solidFill>
                <a:schemeClr val="bg1"/>
              </a:solidFill>
            </a:endParaRPr>
          </a:p>
        </p:txBody>
      </p:sp>
      <p:cxnSp>
        <p:nvCxnSpPr>
          <p:cNvPr id="15" name="Straight Connector 14">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6972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16c05727-aa75-4e4a-9b5f-8a80a116589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71af3243-3dd4-4a8d-8c0d-dd76da1f02a5"/>
    <ds:schemaRef ds:uri="http://www.w3.org/XML/1998/namespace"/>
    <ds:schemaRef ds:uri="http://purl.org/dc/terms/"/>
    <ds:schemaRef ds:uri="http://purl.org/dc/elements/1.1/"/>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{8547CB95-8D6E-4320-9B38-2C3C5862645F}tf22712842_win32</Template>
  <TotalTime>302</TotalTime>
  <Words>278</Words>
  <Application>Microsoft Office PowerPoint</Application>
  <PresentationFormat>Geniş ekran</PresentationFormat>
  <Paragraphs>32</Paragraphs>
  <Slides>22</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22</vt:i4>
      </vt:variant>
    </vt:vector>
  </HeadingPairs>
  <TitlesOfParts>
    <vt:vector size="27" baseType="lpstr">
      <vt:lpstr>Bookman Old Style</vt:lpstr>
      <vt:lpstr>Calibri</vt:lpstr>
      <vt:lpstr>Franklin Gothic Book</vt:lpstr>
      <vt:lpstr>Helvetica Neue</vt:lpstr>
      <vt:lpstr>1_RetrospectVTI</vt:lpstr>
      <vt:lpstr>Applied Machine Learning Project Presentation</vt:lpstr>
      <vt:lpstr>PowerPoint Sunusu</vt:lpstr>
      <vt:lpstr>PowerPoint Sunusu</vt:lpstr>
      <vt:lpstr>PowerPoint Sunusu</vt:lpstr>
      <vt:lpstr>PowerPoint Sunusu</vt:lpstr>
      <vt:lpstr>PowerPoint Sunusu</vt:lpstr>
      <vt:lpstr>PowerPoint Sunusu</vt:lpstr>
      <vt:lpstr>PowerPoint Sunusu</vt:lpstr>
      <vt:lpstr>DATA VISUALIZATION</vt:lpstr>
      <vt:lpstr>PowerPoint Sunusu</vt:lpstr>
      <vt:lpstr>PowerPoint Sunusu</vt:lpstr>
      <vt:lpstr>PowerPoint Sunusu</vt:lpstr>
      <vt:lpstr>PowerPoint Sunusu</vt:lpstr>
      <vt:lpstr>PowerPoint Sunusu</vt:lpstr>
      <vt:lpstr>PowerPoint Sunusu</vt:lpstr>
      <vt:lpstr>QUESTIONS</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Computing For Students Survey</dc:title>
  <dc:creator>Wael Kabouk</dc:creator>
  <cp:lastModifiedBy>hakkicanbuluc@posta.mu.edu.tr</cp:lastModifiedBy>
  <cp:revision>9</cp:revision>
  <dcterms:created xsi:type="dcterms:W3CDTF">2022-06-08T13:37:05Z</dcterms:created>
  <dcterms:modified xsi:type="dcterms:W3CDTF">2022-06-09T10:04:00Z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